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5" r:id="rId2"/>
    <p:sldId id="308" r:id="rId3"/>
    <p:sldId id="324" r:id="rId4"/>
    <p:sldId id="335" r:id="rId5"/>
    <p:sldId id="336" r:id="rId6"/>
    <p:sldId id="337" r:id="rId7"/>
    <p:sldId id="338" r:id="rId8"/>
    <p:sldId id="340" r:id="rId9"/>
    <p:sldId id="341" r:id="rId10"/>
    <p:sldId id="342" r:id="rId11"/>
    <p:sldId id="343" r:id="rId12"/>
    <p:sldId id="34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6600FF"/>
    <a:srgbClr val="75C36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0170DEE-AAC0-44F6-8607-184BFA9674E1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C2077F-83A7-4164-AE47-E37A4B007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62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B24BB-AB61-4DEE-92C1-DC3CA86953B5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928B-55C4-4B1E-A005-44A149F8A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21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BBC80-5735-4784-802B-0721FFD12E21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953D0-985B-4A91-A2AC-549CBDC9D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9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12E93-5D0E-4304-BAEC-5C940B1D5CEA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AF86-3352-4361-AD5E-3C2D547CA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9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32001-5AF8-49DC-8DFE-BADC9E1C1DDA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EBAE4-D20F-4322-9CD9-824FE4A060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3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9445B-032F-4234-AA96-D31E67409B21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24305-D500-4B09-AEED-68A50D183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89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B07A1-65CE-4E38-8D5F-E12CDEACAEAB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BAE74-3421-4997-96F9-C6D2910FC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19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54478-8367-477F-BBE6-F479E3FB9D7B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FFF46-A25D-457B-8F6E-39C9631DD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48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C3E3A-E666-488F-92D0-566B61D62995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6561A-022D-4EEE-8A66-AFA8EFB61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0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04626-E0A4-499D-B159-AF227B3E7A28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5EE95-9928-4699-93D9-B83DD95B4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00B74-E16E-407C-BDE3-2E7C8768DCCF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CD280-A375-434F-8B36-B52B8A6F1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24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46D2-A106-4BBC-B5B6-2774A023FB2A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C4E16-B75E-4850-AE84-4B5DA9A0D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25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93B03F-24F0-499C-BE06-D4503F965A2C}" type="datetimeFigureOut">
              <a:rPr lang="en-US"/>
              <a:pPr>
                <a:defRPr/>
              </a:pPr>
              <a:t>10/9/2021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FF5B53-9CF1-4E38-B259-AECE5886D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rgbClr val="0000FF"/>
                </a:solidFill>
              </a:rPr>
              <a:t>NỘI DUNG GHI BÀI</a:t>
            </a:r>
            <a:endParaRPr lang="vi-VN" b="1" i="1">
              <a:solidFill>
                <a:srgbClr val="0000FF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8610599" cy="541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975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0" y="-57150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152400" y="1733550"/>
            <a:ext cx="88392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Phân tích số 60 và số 420 ra thừa số nguyên tố theo cột dọc.</a:t>
            </a:r>
          </a:p>
        </p:txBody>
      </p:sp>
      <p:sp>
        <p:nvSpPr>
          <p:cNvPr id="12292" name="TextBox 4"/>
          <p:cNvSpPr txBox="1">
            <a:spLocks noChangeArrowheads="1"/>
          </p:cNvSpPr>
          <p:nvPr/>
        </p:nvSpPr>
        <p:spPr bwMode="auto">
          <a:xfrm>
            <a:off x="2781300" y="1209675"/>
            <a:ext cx="2781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028700" y="3200400"/>
            <a:ext cx="1588" cy="248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-228600" y="356235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30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90500" y="4114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15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66700" y="4572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66700" y="51704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181100" y="31242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181100" y="35814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104900" y="4114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3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181100" y="4572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-114300" y="31242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60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155825" y="5229225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Vậy 60 = 2</a:t>
            </a:r>
            <a:r>
              <a:rPr lang="en-US" sz="2400" b="1" i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.3.5</a:t>
            </a:r>
            <a:endParaRPr lang="en-US" sz="2400" b="1" i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Line 8"/>
          <p:cNvSpPr>
            <a:spLocks noChangeShapeType="1"/>
          </p:cNvSpPr>
          <p:nvPr/>
        </p:nvSpPr>
        <p:spPr bwMode="auto">
          <a:xfrm>
            <a:off x="5883275" y="3378200"/>
            <a:ext cx="1588" cy="248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625975" y="374015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210</a:t>
            </a: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876800" y="4292600"/>
            <a:ext cx="854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105</a:t>
            </a:r>
          </a:p>
        </p:txBody>
      </p:sp>
      <p:sp>
        <p:nvSpPr>
          <p:cNvPr id="30" name="Text Box 11"/>
          <p:cNvSpPr txBox="1">
            <a:spLocks noChangeArrowheads="1"/>
          </p:cNvSpPr>
          <p:nvPr/>
        </p:nvSpPr>
        <p:spPr bwMode="auto">
          <a:xfrm>
            <a:off x="5121275" y="4749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35</a:t>
            </a:r>
          </a:p>
        </p:txBody>
      </p:sp>
      <p:sp>
        <p:nvSpPr>
          <p:cNvPr id="31" name="Text Box 12"/>
          <p:cNvSpPr txBox="1">
            <a:spLocks noChangeArrowheads="1"/>
          </p:cNvSpPr>
          <p:nvPr/>
        </p:nvSpPr>
        <p:spPr bwMode="auto">
          <a:xfrm>
            <a:off x="5083175" y="5268913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7</a:t>
            </a: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6035675" y="3302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6035675" y="37592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5959475" y="42926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3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6035675" y="4749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4740275" y="33020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420</a:t>
            </a: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705600" y="5407025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Vậy 420 = 2</a:t>
            </a:r>
            <a:r>
              <a:rPr lang="en-US" sz="2400" b="1" i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.3.5.7</a:t>
            </a:r>
            <a:endParaRPr lang="en-US" sz="2400" b="1" i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16"/>
          <p:cNvSpPr txBox="1">
            <a:spLocks noChangeArrowheads="1"/>
          </p:cNvSpPr>
          <p:nvPr/>
        </p:nvSpPr>
        <p:spPr bwMode="auto">
          <a:xfrm>
            <a:off x="5959475" y="5257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7</a:t>
            </a:r>
          </a:p>
        </p:txBody>
      </p:sp>
      <p:sp>
        <p:nvSpPr>
          <p:cNvPr id="39" name="Text Box 12"/>
          <p:cNvSpPr txBox="1">
            <a:spLocks noChangeArrowheads="1"/>
          </p:cNvSpPr>
          <p:nvPr/>
        </p:nvSpPr>
        <p:spPr bwMode="auto">
          <a:xfrm>
            <a:off x="5219700" y="56896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" grpId="0" animBg="1"/>
      <p:bldP spid="10" grpId="0" build="allAtOnce"/>
      <p:bldP spid="10" grpId="1"/>
      <p:bldP spid="11" grpId="0" build="allAtOnce"/>
      <p:bldP spid="11" grpId="1"/>
      <p:bldP spid="12" grpId="0"/>
      <p:bldP spid="12" grpId="1"/>
      <p:bldP spid="12" grpId="2"/>
      <p:bldP spid="13" grpId="0"/>
      <p:bldP spid="13" grpId="1"/>
      <p:bldP spid="13" grpId="2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/>
      <p:bldP spid="17" grpId="1"/>
      <p:bldP spid="17" grpId="2"/>
      <p:bldP spid="20" grpId="0"/>
      <p:bldP spid="20" grpId="1"/>
      <p:bldP spid="20" grpId="2"/>
      <p:bldP spid="25" grpId="0"/>
      <p:bldP spid="27" grpId="0" animBg="1"/>
      <p:bldP spid="28" grpId="0" build="allAtOnce"/>
      <p:bldP spid="28" grpId="1"/>
      <p:bldP spid="29" grpId="0" build="allAtOnce"/>
      <p:bldP spid="29" grpId="1"/>
      <p:bldP spid="30" grpId="0"/>
      <p:bldP spid="30" grpId="1"/>
      <p:bldP spid="30" grpId="2"/>
      <p:bldP spid="31" grpId="0"/>
      <p:bldP spid="31" grpId="1"/>
      <p:bldP spid="31" grpId="2"/>
      <p:bldP spid="32" grpId="0"/>
      <p:bldP spid="32" grpId="1"/>
      <p:bldP spid="32" grpId="2"/>
      <p:bldP spid="33" grpId="0"/>
      <p:bldP spid="33" grpId="1"/>
      <p:bldP spid="33" grpId="2"/>
      <p:bldP spid="34" grpId="0"/>
      <p:bldP spid="34" grpId="1"/>
      <p:bldP spid="34" grpId="2"/>
      <p:bldP spid="35" grpId="0"/>
      <p:bldP spid="35" grpId="1"/>
      <p:bldP spid="35" grpId="2"/>
      <p:bldP spid="36" grpId="0"/>
      <p:bldP spid="36" grpId="1"/>
      <p:bldP spid="36" grpId="2"/>
      <p:bldP spid="37" grpId="0"/>
      <p:bldP spid="38" grpId="0"/>
      <p:bldP spid="38" grpId="1"/>
      <p:bldP spid="38" grpId="2"/>
      <p:bldP spid="39" grpId="0"/>
      <p:bldP spid="39" grpId="1"/>
      <p:bldP spid="39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3"/>
          <p:cNvSpPr txBox="1">
            <a:spLocks noChangeArrowheads="1"/>
          </p:cNvSpPr>
          <p:nvPr/>
        </p:nvSpPr>
        <p:spPr bwMode="auto">
          <a:xfrm>
            <a:off x="0" y="-57150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142875" y="1471613"/>
            <a:ext cx="88392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Tìm các số tự nhiên lớn hơn 1 thay thế dấu ? trong ô vuông ở mỗi sơ đồ cây dưới đây 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971800" y="1123950"/>
            <a:ext cx="2781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33500" y="362743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28675" y="45720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841500" y="452755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3320" name="Group 13316"/>
          <p:cNvGrpSpPr>
            <a:grpSpLocks/>
          </p:cNvGrpSpPr>
          <p:nvPr/>
        </p:nvGrpSpPr>
        <p:grpSpPr bwMode="auto">
          <a:xfrm>
            <a:off x="319088" y="2879725"/>
            <a:ext cx="1776412" cy="1692275"/>
            <a:chOff x="319791" y="2879361"/>
            <a:chExt cx="1775708" cy="1692639"/>
          </a:xfrm>
        </p:grpSpPr>
        <p:sp>
          <p:nvSpPr>
            <p:cNvPr id="2" name="Rectangle 1"/>
            <p:cNvSpPr/>
            <p:nvPr/>
          </p:nvSpPr>
          <p:spPr>
            <a:xfrm>
              <a:off x="827590" y="2879361"/>
              <a:ext cx="509385" cy="457298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18</a:t>
              </a:r>
            </a:p>
          </p:txBody>
        </p:sp>
        <p:cxnSp>
          <p:nvCxnSpPr>
            <p:cNvPr id="4" name="Straight Arrow Connector 3"/>
            <p:cNvCxnSpPr>
              <a:endCxn id="48" idx="0"/>
            </p:cNvCxnSpPr>
            <p:nvPr/>
          </p:nvCxnSpPr>
          <p:spPr>
            <a:xfrm>
              <a:off x="1083075" y="3336659"/>
              <a:ext cx="504625" cy="29057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19791" y="3657403"/>
              <a:ext cx="507799" cy="457298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65" name="Straight Arrow Connector 64"/>
            <p:cNvCxnSpPr>
              <a:stCxn id="2" idx="2"/>
              <a:endCxn id="47" idx="0"/>
            </p:cNvCxnSpPr>
            <p:nvPr/>
          </p:nvCxnSpPr>
          <p:spPr>
            <a:xfrm flipH="1">
              <a:off x="573690" y="3336659"/>
              <a:ext cx="509385" cy="32074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>
              <a:stCxn id="48" idx="2"/>
              <a:endCxn id="49" idx="0"/>
            </p:cNvCxnSpPr>
            <p:nvPr/>
          </p:nvCxnSpPr>
          <p:spPr>
            <a:xfrm flipH="1">
              <a:off x="1083075" y="4084533"/>
              <a:ext cx="504625" cy="48746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endCxn id="50" idx="0"/>
            </p:cNvCxnSpPr>
            <p:nvPr/>
          </p:nvCxnSpPr>
          <p:spPr>
            <a:xfrm>
              <a:off x="1587700" y="4114702"/>
              <a:ext cx="507799" cy="41283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Rectangle 52"/>
          <p:cNvSpPr/>
          <p:nvPr/>
        </p:nvSpPr>
        <p:spPr>
          <a:xfrm>
            <a:off x="4870450" y="3627438"/>
            <a:ext cx="509588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344863" y="4527550"/>
            <a:ext cx="509587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362450" y="452755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3324" name="Group 13317"/>
          <p:cNvGrpSpPr>
            <a:grpSpLocks/>
          </p:cNvGrpSpPr>
          <p:nvPr/>
        </p:nvGrpSpPr>
        <p:grpSpPr bwMode="auto">
          <a:xfrm>
            <a:off x="3600450" y="2879725"/>
            <a:ext cx="1524000" cy="1647825"/>
            <a:chOff x="3599826" y="2879361"/>
            <a:chExt cx="1525248" cy="1647669"/>
          </a:xfrm>
        </p:grpSpPr>
        <p:sp>
          <p:nvSpPr>
            <p:cNvPr id="51" name="Rectangle 50"/>
            <p:cNvSpPr/>
            <p:nvPr/>
          </p:nvSpPr>
          <p:spPr>
            <a:xfrm>
              <a:off x="4362450" y="2879361"/>
              <a:ext cx="508416" cy="457157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42</a:t>
              </a: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854034" y="3627003"/>
              <a:ext cx="508416" cy="457157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cxnSp>
          <p:nvCxnSpPr>
            <p:cNvPr id="68" name="Straight Arrow Connector 67"/>
            <p:cNvCxnSpPr>
              <a:endCxn id="53" idx="0"/>
            </p:cNvCxnSpPr>
            <p:nvPr/>
          </p:nvCxnSpPr>
          <p:spPr>
            <a:xfrm>
              <a:off x="4616658" y="3336518"/>
              <a:ext cx="508416" cy="2904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endCxn id="52" idx="0"/>
            </p:cNvCxnSpPr>
            <p:nvPr/>
          </p:nvCxnSpPr>
          <p:spPr>
            <a:xfrm flipH="1">
              <a:off x="4108242" y="3336518"/>
              <a:ext cx="508416" cy="29048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>
              <a:stCxn id="52" idx="2"/>
            </p:cNvCxnSpPr>
            <p:nvPr/>
          </p:nvCxnSpPr>
          <p:spPr>
            <a:xfrm flipH="1">
              <a:off x="3599826" y="4084160"/>
              <a:ext cx="508416" cy="41271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endCxn id="55" idx="0"/>
            </p:cNvCxnSpPr>
            <p:nvPr/>
          </p:nvCxnSpPr>
          <p:spPr>
            <a:xfrm>
              <a:off x="4122542" y="4084160"/>
              <a:ext cx="494116" cy="4428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57"/>
          <p:cNvSpPr/>
          <p:nvPr/>
        </p:nvSpPr>
        <p:spPr>
          <a:xfrm>
            <a:off x="7454900" y="362743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9" name="Rectangle 58"/>
          <p:cNvSpPr/>
          <p:nvPr/>
        </p:nvSpPr>
        <p:spPr>
          <a:xfrm>
            <a:off x="7264400" y="452755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32750" y="4556125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572250" y="4467225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759450" y="449738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708900" y="54864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873875" y="54864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13332" name="Group 13318"/>
          <p:cNvGrpSpPr>
            <a:grpSpLocks/>
          </p:cNvGrpSpPr>
          <p:nvPr/>
        </p:nvGrpSpPr>
        <p:grpSpPr bwMode="auto">
          <a:xfrm>
            <a:off x="6064250" y="2822575"/>
            <a:ext cx="2038350" cy="2663825"/>
            <a:chOff x="6063522" y="2823149"/>
            <a:chExt cx="2038504" cy="2663251"/>
          </a:xfrm>
        </p:grpSpPr>
        <p:sp>
          <p:nvSpPr>
            <p:cNvPr id="56" name="Rectangle 55"/>
            <p:cNvSpPr/>
            <p:nvPr/>
          </p:nvSpPr>
          <p:spPr>
            <a:xfrm>
              <a:off x="6930362" y="2823149"/>
              <a:ext cx="777934" cy="457101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280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462015" y="3627839"/>
              <a:ext cx="509625" cy="457101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10</a:t>
              </a:r>
            </a:p>
          </p:txBody>
        </p:sp>
        <p:cxnSp>
          <p:nvCxnSpPr>
            <p:cNvPr id="74" name="Straight Arrow Connector 73"/>
            <p:cNvCxnSpPr>
              <a:endCxn id="58" idx="0"/>
            </p:cNvCxnSpPr>
            <p:nvPr/>
          </p:nvCxnSpPr>
          <p:spPr>
            <a:xfrm>
              <a:off x="7319330" y="3280250"/>
              <a:ext cx="388966" cy="347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H="1">
              <a:off x="6773189" y="3280250"/>
              <a:ext cx="508038" cy="29045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57" idx="2"/>
            </p:cNvCxnSpPr>
            <p:nvPr/>
          </p:nvCxnSpPr>
          <p:spPr>
            <a:xfrm flipH="1">
              <a:off x="6063522" y="4084940"/>
              <a:ext cx="654099" cy="40313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57" idx="2"/>
            </p:cNvCxnSpPr>
            <p:nvPr/>
          </p:nvCxnSpPr>
          <p:spPr>
            <a:xfrm>
              <a:off x="6717621" y="4084940"/>
              <a:ext cx="0" cy="38250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endCxn id="59" idx="0"/>
            </p:cNvCxnSpPr>
            <p:nvPr/>
          </p:nvCxnSpPr>
          <p:spPr>
            <a:xfrm flipH="1">
              <a:off x="7519370" y="4099224"/>
              <a:ext cx="188926" cy="42853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>
              <a:off x="7713060" y="4091289"/>
              <a:ext cx="388966" cy="34758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endCxn id="63" idx="0"/>
            </p:cNvCxnSpPr>
            <p:nvPr/>
          </p:nvCxnSpPr>
          <p:spPr>
            <a:xfrm>
              <a:off x="7578111" y="5029299"/>
              <a:ext cx="384204" cy="45710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59" idx="2"/>
            </p:cNvCxnSpPr>
            <p:nvPr/>
          </p:nvCxnSpPr>
          <p:spPr>
            <a:xfrm flipH="1">
              <a:off x="7079599" y="4984858"/>
              <a:ext cx="439771" cy="47456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333" name="TextBox 4"/>
          <p:cNvSpPr txBox="1">
            <a:spLocks noChangeArrowheads="1"/>
          </p:cNvSpPr>
          <p:nvPr/>
        </p:nvSpPr>
        <p:spPr bwMode="auto">
          <a:xfrm>
            <a:off x="228600" y="2846388"/>
            <a:ext cx="60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p:sp>
        <p:nvSpPr>
          <p:cNvPr id="13334" name="TextBox 4"/>
          <p:cNvSpPr txBox="1">
            <a:spLocks noChangeArrowheads="1"/>
          </p:cNvSpPr>
          <p:nvPr/>
        </p:nvSpPr>
        <p:spPr bwMode="auto">
          <a:xfrm>
            <a:off x="3595688" y="2773363"/>
            <a:ext cx="60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sp>
        <p:nvSpPr>
          <p:cNvPr id="13335" name="TextBox 4"/>
          <p:cNvSpPr txBox="1">
            <a:spLocks noChangeArrowheads="1"/>
          </p:cNvSpPr>
          <p:nvPr/>
        </p:nvSpPr>
        <p:spPr bwMode="auto">
          <a:xfrm>
            <a:off x="6173788" y="2755900"/>
            <a:ext cx="600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336675" y="36576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828675" y="45720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841500" y="452278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870450" y="3657600"/>
            <a:ext cx="509588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3387725" y="45720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368800" y="4564063"/>
            <a:ext cx="509588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478713" y="3657600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28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7259638" y="449738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8010525" y="4497388"/>
            <a:ext cx="509588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753100" y="4511675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6619875" y="4467225"/>
            <a:ext cx="509588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6875463" y="5494338"/>
            <a:ext cx="508000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720013" y="5543550"/>
            <a:ext cx="509587" cy="4572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2" name="TextBox 4"/>
          <p:cNvSpPr txBox="1">
            <a:spLocks noChangeArrowheads="1"/>
          </p:cNvSpPr>
          <p:nvPr/>
        </p:nvSpPr>
        <p:spPr bwMode="auto">
          <a:xfrm>
            <a:off x="514350" y="5281613"/>
            <a:ext cx="1865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 = 2.3</a:t>
            </a:r>
            <a:r>
              <a:rPr lang="en-US" sz="2800" b="1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" name="TextBox 4"/>
          <p:cNvSpPr txBox="1">
            <a:spLocks noChangeArrowheads="1"/>
          </p:cNvSpPr>
          <p:nvPr/>
        </p:nvSpPr>
        <p:spPr bwMode="auto">
          <a:xfrm>
            <a:off x="3630613" y="5494338"/>
            <a:ext cx="18653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42 = 2.3.7</a:t>
            </a:r>
            <a:endParaRPr lang="en-US" sz="2800" b="1" baseline="30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TextBox 4"/>
          <p:cNvSpPr txBox="1">
            <a:spLocks noChangeArrowheads="1"/>
          </p:cNvSpPr>
          <p:nvPr/>
        </p:nvSpPr>
        <p:spPr bwMode="auto">
          <a:xfrm>
            <a:off x="6619875" y="6153150"/>
            <a:ext cx="2678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280 = 2</a:t>
            </a:r>
            <a:r>
              <a:rPr lang="en-US" sz="2800" b="1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.5.7</a:t>
            </a:r>
            <a:endParaRPr lang="en-US" sz="2800" b="1" baseline="30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3" grpId="0" animBg="1"/>
      <p:bldP spid="54" grpId="0" animBg="1"/>
      <p:bldP spid="55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105" grpId="0" animBg="1"/>
      <p:bldP spid="107" grpId="0" animBg="1"/>
      <p:bldP spid="109" grpId="0" animBg="1"/>
      <p:bldP spid="110" grpId="0" animBg="1"/>
      <p:bldP spid="112" grpId="0" animBg="1"/>
      <p:bldP spid="113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/>
      <p:bldP spid="123" grpId="0"/>
      <p:bldP spid="1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i="1" smtClean="0">
                <a:solidFill>
                  <a:srgbClr val="0000FF"/>
                </a:solidFill>
              </a:rPr>
              <a:t>BÀI TẬP VỀ NHÀ</a:t>
            </a:r>
            <a:endParaRPr lang="vi-VN" sz="4000" b="1" i="1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09800"/>
            <a:ext cx="8915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918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228600" y="633413"/>
            <a:ext cx="2514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600" b="1" i="1" u="sng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 10 </a:t>
            </a:r>
            <a:endParaRPr lang="en-US" sz="6600" b="1" i="1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WordArt 12"/>
          <p:cNvSpPr>
            <a:spLocks noChangeArrowheads="1" noChangeShapeType="1" noTextEdit="1"/>
          </p:cNvSpPr>
          <p:nvPr/>
        </p:nvSpPr>
        <p:spPr bwMode="auto">
          <a:xfrm>
            <a:off x="606425" y="1600200"/>
            <a:ext cx="8229600" cy="1350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Số nguyên tố . Hợp số.</a:t>
            </a:r>
          </a:p>
          <a:p>
            <a:pPr algn="ctr"/>
            <a:r>
              <a:rPr lang="en-US" sz="2000" b="1" kern="10"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50000"/>
                    </a:srgbClr>
                  </a:outerShdw>
                </a:effectLst>
                <a:latin typeface="Arial"/>
                <a:cs typeface="Arial"/>
              </a:rPr>
              <a:t>Phân tích một số ra thừa số nguyên tố</a:t>
            </a:r>
          </a:p>
        </p:txBody>
      </p:sp>
      <p:sp>
        <p:nvSpPr>
          <p:cNvPr id="4100" name="WordArt 13"/>
          <p:cNvSpPr>
            <a:spLocks noChangeArrowheads="1" noChangeShapeType="1" noTextEdit="1"/>
          </p:cNvSpPr>
          <p:nvPr/>
        </p:nvSpPr>
        <p:spPr bwMode="auto">
          <a:xfrm>
            <a:off x="6553200" y="98425"/>
            <a:ext cx="2362200" cy="544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CC"/>
                    </a:gs>
                    <a:gs pos="100000">
                      <a:srgbClr val="5599DD"/>
                    </a:gs>
                  </a:gsLst>
                  <a:lin ang="0" scaled="1"/>
                </a:gradFill>
                <a:effectLst>
                  <a:outerShdw dist="81320" dir="2319588" algn="ctr" rotWithShape="0">
                    <a:srgbClr val="990000"/>
                  </a:outerShdw>
                </a:effectLst>
                <a:latin typeface="Arial"/>
                <a:cs typeface="Arial"/>
              </a:rPr>
              <a:t>Số  và Đại số</a:t>
            </a:r>
          </a:p>
        </p:txBody>
      </p:sp>
      <p:pic>
        <p:nvPicPr>
          <p:cNvPr id="4101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 flipH="1" flipV="1">
            <a:off x="-3404393" y="3404393"/>
            <a:ext cx="6858000" cy="4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5691188" y="3405187"/>
            <a:ext cx="6858000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-22225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5" descr="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0" y="6858000"/>
            <a:ext cx="9144000" cy="4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TextBox 45"/>
          <p:cNvSpPr txBox="1">
            <a:spLocks noChangeArrowheads="1"/>
          </p:cNvSpPr>
          <p:nvPr/>
        </p:nvSpPr>
        <p:spPr bwMode="auto">
          <a:xfrm>
            <a:off x="157163" y="4343400"/>
            <a:ext cx="88534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 số ở </a:t>
            </a:r>
            <a:r>
              <a:rPr lang="en-US" alt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 2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được gọi là </a:t>
            </a: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nguyên tố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 các số ở </a:t>
            </a:r>
            <a:r>
              <a:rPr lang="en-US" alt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 3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được gọi là </a:t>
            </a: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 số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6" name="TextBox 4"/>
          <p:cNvSpPr txBox="1">
            <a:spLocks noChangeArrowheads="1"/>
          </p:cNvSpPr>
          <p:nvPr/>
        </p:nvSpPr>
        <p:spPr bwMode="auto">
          <a:xfrm>
            <a:off x="-36513" y="66357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Ước và bội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0" y="1185863"/>
            <a:ext cx="6275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Số nguyên tố. Hợp số.</a:t>
            </a:r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495655"/>
              </p:ext>
            </p:extLst>
          </p:nvPr>
        </p:nvGraphicFramePr>
        <p:xfrm>
          <a:off x="277813" y="1976438"/>
          <a:ext cx="8610600" cy="204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3379787"/>
                <a:gridCol w="2716213"/>
              </a:tblGrid>
              <a:tr h="122014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algn="ctr"/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algn="ctr"/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err="1" smtClean="0"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24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nhau)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NHÓM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algn="ctr"/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ước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nhau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2296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2;3 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;5 ;7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;6 ;8; 9;10</a:t>
                      </a:r>
                    </a:p>
                    <a:p>
                      <a:pPr algn="ctr"/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/>
      <p:bldP spid="13333" grpId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3" name="TextBox 45"/>
          <p:cNvSpPr txBox="1">
            <a:spLocks noChangeArrowheads="1"/>
          </p:cNvSpPr>
          <p:nvPr/>
        </p:nvSpPr>
        <p:spPr bwMode="auto">
          <a:xfrm>
            <a:off x="157163" y="1708150"/>
            <a:ext cx="8853487" cy="1201738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buFontTx/>
              <a:buChar char="-"/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nguyên tố là số tự nhiên lớn hơn 1, chỉ có hai ước là 1 và chính nó.</a:t>
            </a:r>
          </a:p>
          <a:p>
            <a:pPr algn="just" eaLnBrk="1" hangingPunct="1">
              <a:buFontTx/>
              <a:buChar char="-"/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Hợp số là số tự nhiên lớn hơn 1 có nhiều hơn hai ước.</a:t>
            </a: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-36513" y="66357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Ước và bội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0" y="1185863"/>
            <a:ext cx="6275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Số nguyên tố. Hợp số.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42888" y="3124200"/>
            <a:ext cx="8682037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11; 12; 25,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4"/>
          <p:cNvSpPr txBox="1">
            <a:spLocks noChangeArrowheads="1"/>
          </p:cNvSpPr>
          <p:nvPr/>
        </p:nvSpPr>
        <p:spPr bwMode="auto">
          <a:xfrm>
            <a:off x="-36513" y="66357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Ước và bội</a:t>
            </a:r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7172" name="TextBox 4"/>
          <p:cNvSpPr txBox="1">
            <a:spLocks noChangeArrowheads="1"/>
          </p:cNvSpPr>
          <p:nvPr/>
        </p:nvSpPr>
        <p:spPr bwMode="auto">
          <a:xfrm>
            <a:off x="0" y="117792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Số nguyên tố. Hợp số.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06375" y="1600200"/>
            <a:ext cx="86820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TH1: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11; 12; 25,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6988" y="3548063"/>
            <a:ext cx="86820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eaLnBrk="1" hangingPunct="1">
              <a:buFontTx/>
              <a:buAutoNum type="alphaLcParenR"/>
              <a:defRPr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11; 12; 25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12, 25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8575" y="5132388"/>
            <a:ext cx="86820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>
                <a:latin typeface="Times New Roman" pitchFamily="18" charset="0"/>
                <a:cs typeface="Times New Roman" pitchFamily="18" charset="0"/>
              </a:rPr>
              <a:t>b) Lan nói sai vì số 0 và số 0 cung là số tự nhiên mà không phải là số nguyên tố, cũng không phải là hợp số. 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"/>
          <p:cNvSpPr txBox="1">
            <a:spLocks noChangeArrowheads="1"/>
          </p:cNvSpPr>
          <p:nvPr/>
        </p:nvSpPr>
        <p:spPr bwMode="auto">
          <a:xfrm>
            <a:off x="-36513" y="66357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Ước và bội</a:t>
            </a:r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8196" name="TextBox 4"/>
          <p:cNvSpPr txBox="1">
            <a:spLocks noChangeArrowheads="1"/>
          </p:cNvSpPr>
          <p:nvPr/>
        </p:nvSpPr>
        <p:spPr bwMode="auto">
          <a:xfrm>
            <a:off x="0" y="1185863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Phân tích một số ra thừa số nguyên tố.</a:t>
            </a:r>
          </a:p>
        </p:txBody>
      </p:sp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190500" y="1722438"/>
            <a:ext cx="3581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Điền vào chỗ trống:</a:t>
            </a:r>
          </a:p>
        </p:txBody>
      </p:sp>
      <p:sp>
        <p:nvSpPr>
          <p:cNvPr id="8198" name="TextBox 4"/>
          <p:cNvSpPr txBox="1">
            <a:spLocks noChangeArrowheads="1"/>
          </p:cNvSpPr>
          <p:nvPr/>
        </p:nvSpPr>
        <p:spPr bwMode="auto">
          <a:xfrm>
            <a:off x="190500" y="2362200"/>
            <a:ext cx="3581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24 = 2 . 12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2 . 2. …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2.2.2. ….</a:t>
            </a:r>
          </a:p>
        </p:txBody>
      </p:sp>
      <p:sp>
        <p:nvSpPr>
          <p:cNvPr id="8199" name="TextBox 4"/>
          <p:cNvSpPr txBox="1">
            <a:spLocks noChangeArrowheads="1"/>
          </p:cNvSpPr>
          <p:nvPr/>
        </p:nvSpPr>
        <p:spPr bwMode="auto">
          <a:xfrm>
            <a:off x="2792413" y="2343150"/>
            <a:ext cx="35814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24 = 3 . 8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3 . 2. …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3.2.2. ….</a:t>
            </a:r>
          </a:p>
        </p:txBody>
      </p:sp>
      <p:sp>
        <p:nvSpPr>
          <p:cNvPr id="8200" name="TextBox 4"/>
          <p:cNvSpPr txBox="1">
            <a:spLocks noChangeArrowheads="1"/>
          </p:cNvSpPr>
          <p:nvPr/>
        </p:nvSpPr>
        <p:spPr bwMode="auto">
          <a:xfrm>
            <a:off x="5676900" y="2362200"/>
            <a:ext cx="3581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24 = 4 . 6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(2.2) . (2. …)</a:t>
            </a:r>
          </a:p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= 2.2.2. ….</a:t>
            </a: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752600" y="2773363"/>
            <a:ext cx="1066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752600" y="3224213"/>
            <a:ext cx="1066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.3</a:t>
            </a:r>
          </a:p>
        </p:txBody>
      </p:sp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4264025" y="2700338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.4</a:t>
            </a:r>
          </a:p>
        </p:txBody>
      </p:sp>
      <p:sp>
        <p:nvSpPr>
          <p:cNvPr id="15" name="TextBox 4"/>
          <p:cNvSpPr txBox="1">
            <a:spLocks noChangeArrowheads="1"/>
          </p:cNvSpPr>
          <p:nvPr/>
        </p:nvSpPr>
        <p:spPr bwMode="auto">
          <a:xfrm>
            <a:off x="4264025" y="319087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.2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7696200" y="2792413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.3</a:t>
            </a:r>
          </a:p>
        </p:txBody>
      </p:sp>
      <p:sp>
        <p:nvSpPr>
          <p:cNvPr id="17" name="TextBox 4"/>
          <p:cNvSpPr txBox="1">
            <a:spLocks noChangeArrowheads="1"/>
          </p:cNvSpPr>
          <p:nvPr/>
        </p:nvSpPr>
        <p:spPr bwMode="auto">
          <a:xfrm>
            <a:off x="7315200" y="3224213"/>
            <a:ext cx="1066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.3</a:t>
            </a:r>
          </a:p>
        </p:txBody>
      </p:sp>
      <p:sp>
        <p:nvSpPr>
          <p:cNvPr id="18" name="TextBox 4"/>
          <p:cNvSpPr txBox="1">
            <a:spLocks noChangeArrowheads="1"/>
          </p:cNvSpPr>
          <p:nvPr/>
        </p:nvSpPr>
        <p:spPr bwMode="auto">
          <a:xfrm>
            <a:off x="106363" y="3703638"/>
            <a:ext cx="89550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Trong các cách phân tích số 24 như trên, kết quả phân tích cuối cùng đều là 2.2.2.3 (có hai thừa số nguyên tố là 2 và 3)</a:t>
            </a:r>
          </a:p>
        </p:txBody>
      </p:sp>
      <p:sp>
        <p:nvSpPr>
          <p:cNvPr id="19" name="TextBox 4"/>
          <p:cNvSpPr txBox="1">
            <a:spLocks noChangeArrowheads="1"/>
          </p:cNvSpPr>
          <p:nvPr/>
        </p:nvSpPr>
        <p:spPr bwMode="auto">
          <a:xfrm>
            <a:off x="0" y="4953000"/>
            <a:ext cx="8953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Ta nói số 24 đã được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tích ra thừa số nguyên tố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-36513" y="663575"/>
            <a:ext cx="62753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Ước và bội</a:t>
            </a: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0" y="-22225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0" y="1185863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Phân tích một số ra thừa số nguyên tố.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76200" y="2362200"/>
            <a:ext cx="8978900" cy="95408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Phân tích một số tự nhiên lớn hơn 1 ra thừa số nguyên tố là viết số đó dưới dạng một tích các thừa số nguyên tố.</a:t>
            </a:r>
          </a:p>
        </p:txBody>
      </p:sp>
      <p:sp>
        <p:nvSpPr>
          <p:cNvPr id="20" name="TextBox 4"/>
          <p:cNvSpPr txBox="1">
            <a:spLocks noChangeArrowheads="1"/>
          </p:cNvSpPr>
          <p:nvPr/>
        </p:nvSpPr>
        <p:spPr bwMode="auto">
          <a:xfrm>
            <a:off x="1474788" y="3632200"/>
            <a:ext cx="4764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VD: 24 = 2.2.2.3 = 2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. 3</a:t>
            </a:r>
          </a:p>
        </p:txBody>
      </p:sp>
      <p:sp>
        <p:nvSpPr>
          <p:cNvPr id="21" name="TextBox 4"/>
          <p:cNvSpPr txBox="1">
            <a:spLocks noChangeArrowheads="1"/>
          </p:cNvSpPr>
          <p:nvPr/>
        </p:nvSpPr>
        <p:spPr bwMode="auto">
          <a:xfrm>
            <a:off x="0" y="1709738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Thế nào là phân tích một số ra thừa số nguyên tố?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228600" y="243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>
              <a:latin typeface="VNI-Times" pitchFamily="2" charset="0"/>
              <a:cs typeface="Arial" charset="0"/>
            </a:endParaRP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544513" y="2743200"/>
            <a:ext cx="8599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Ví dụ: Phân tích 300 ra thừa số nguyên tố “theo cột dọc”</a:t>
            </a:r>
          </a:p>
        </p:txBody>
      </p:sp>
      <p:sp>
        <p:nvSpPr>
          <p:cNvPr id="57352" name="Line 8"/>
          <p:cNvSpPr>
            <a:spLocks noChangeShapeType="1"/>
          </p:cNvSpPr>
          <p:nvPr/>
        </p:nvSpPr>
        <p:spPr bwMode="auto">
          <a:xfrm>
            <a:off x="3200400" y="3429000"/>
            <a:ext cx="1588" cy="3581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1943100" y="3790950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150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2362200" y="43434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75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2438400" y="48006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25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2438400" y="53990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3352800" y="33528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3352800" y="3810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3276600" y="43434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3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3352800" y="48006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3352800" y="53990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VNI-Times" pitchFamily="2" charset="0"/>
                <a:cs typeface="Arial" charset="0"/>
              </a:rPr>
              <a:t>5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2438400" y="60960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2057400" y="33528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  <a:latin typeface="VNI-Times" pitchFamily="2" charset="0"/>
                <a:cs typeface="Arial" charset="0"/>
              </a:rPr>
              <a:t>300</a:t>
            </a:r>
          </a:p>
        </p:txBody>
      </p:sp>
      <p:sp>
        <p:nvSpPr>
          <p:cNvPr id="10256" name="TextBox 3"/>
          <p:cNvSpPr txBox="1">
            <a:spLocks noChangeArrowheads="1"/>
          </p:cNvSpPr>
          <p:nvPr/>
        </p:nvSpPr>
        <p:spPr bwMode="auto">
          <a:xfrm>
            <a:off x="0" y="-57150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152400" y="2225675"/>
            <a:ext cx="9525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Cách 1: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Phân tích một số ra thừa số nguyên tố theo cột dọc:</a:t>
            </a:r>
          </a:p>
        </p:txBody>
      </p:sp>
      <p:sp>
        <p:nvSpPr>
          <p:cNvPr id="23" name="TextBox 4"/>
          <p:cNvSpPr txBox="1">
            <a:spLocks noChangeArrowheads="1"/>
          </p:cNvSpPr>
          <p:nvPr/>
        </p:nvSpPr>
        <p:spPr bwMode="auto">
          <a:xfrm>
            <a:off x="0" y="157956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Cách phân tích một số ra thừa số nguyên tố</a:t>
            </a:r>
          </a:p>
        </p:txBody>
      </p:sp>
      <p:sp>
        <p:nvSpPr>
          <p:cNvPr id="10259" name="TextBox 4"/>
          <p:cNvSpPr txBox="1">
            <a:spLocks noChangeArrowheads="1"/>
          </p:cNvSpPr>
          <p:nvPr/>
        </p:nvSpPr>
        <p:spPr bwMode="auto">
          <a:xfrm>
            <a:off x="0" y="1066800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Phân tích một số ra thừa số nguyên tố.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343400" y="5959475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Vậy 300 = 2</a:t>
            </a:r>
            <a:r>
              <a:rPr lang="en-US" sz="2400" b="1" i="1" baseline="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.3.5</a:t>
            </a:r>
            <a:r>
              <a:rPr lang="en-US" sz="2400" b="1" i="1" baseline="300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57352" grpId="0" animBg="1"/>
      <p:bldP spid="57353" grpId="0" build="allAtOnce"/>
      <p:bldP spid="57353" grpId="1"/>
      <p:bldP spid="57354" grpId="0" build="allAtOnce"/>
      <p:bldP spid="57354" grpId="1"/>
      <p:bldP spid="57355" grpId="0"/>
      <p:bldP spid="57355" grpId="1"/>
      <p:bldP spid="57355" grpId="2"/>
      <p:bldP spid="57356" grpId="0"/>
      <p:bldP spid="57356" grpId="1"/>
      <p:bldP spid="57356" grpId="2"/>
      <p:bldP spid="57357" grpId="0"/>
      <p:bldP spid="57357" grpId="1"/>
      <p:bldP spid="57357" grpId="2"/>
      <p:bldP spid="57358" grpId="0"/>
      <p:bldP spid="57358" grpId="1"/>
      <p:bldP spid="57358" grpId="2"/>
      <p:bldP spid="57359" grpId="0"/>
      <p:bldP spid="57359" grpId="1"/>
      <p:bldP spid="57359" grpId="2"/>
      <p:bldP spid="57360" grpId="0"/>
      <p:bldP spid="57360" grpId="1"/>
      <p:bldP spid="57360" grpId="2"/>
      <p:bldP spid="57361" grpId="0"/>
      <p:bldP spid="57361" grpId="1"/>
      <p:bldP spid="57361" grpId="2"/>
      <p:bldP spid="57362" grpId="0"/>
      <p:bldP spid="57362" grpId="1"/>
      <p:bldP spid="57362" grpId="2"/>
      <p:bldP spid="57363" grpId="0"/>
      <p:bldP spid="57363" grpId="1"/>
      <p:bldP spid="57363" grpId="2"/>
      <p:bldP spid="22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228600" y="24384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>
              <a:latin typeface="VNI-Times" pitchFamily="2" charset="0"/>
              <a:cs typeface="Arial" charset="0"/>
            </a:endParaRPr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0" y="-57150"/>
            <a:ext cx="9167813" cy="12001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10: Số nguyên tố. Hợp số</a:t>
            </a:r>
          </a:p>
          <a:p>
            <a:pPr algn="ctr" eaLnBrk="1" hangingPunct="1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 tích một số ra thừa số nguyên tố.</a:t>
            </a:r>
          </a:p>
        </p:txBody>
      </p:sp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152400" y="2225675"/>
            <a:ext cx="9525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Cách 2: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Phân tích một số ra thừa số nguyên tố bằng sơ đồ cây: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0" y="157956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Cách phân tích một số ra thừa số nguyên tố</a:t>
            </a:r>
          </a:p>
        </p:txBody>
      </p:sp>
      <p:sp>
        <p:nvSpPr>
          <p:cNvPr id="11270" name="TextBox 4"/>
          <p:cNvSpPr txBox="1">
            <a:spLocks noChangeArrowheads="1"/>
          </p:cNvSpPr>
          <p:nvPr/>
        </p:nvSpPr>
        <p:spPr bwMode="auto">
          <a:xfrm>
            <a:off x="0" y="1066800"/>
            <a:ext cx="746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Phân tích một số ra thừa số nguyên tố.</a:t>
            </a:r>
          </a:p>
        </p:txBody>
      </p:sp>
      <p:sp>
        <p:nvSpPr>
          <p:cNvPr id="11271" name="TextBox 4"/>
          <p:cNvSpPr txBox="1">
            <a:spLocks noChangeArrowheads="1"/>
          </p:cNvSpPr>
          <p:nvPr/>
        </p:nvSpPr>
        <p:spPr bwMode="auto">
          <a:xfrm>
            <a:off x="152400" y="3048000"/>
            <a:ext cx="9525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6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VD:  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Phân tích 24 ra thừa số nguyên tố  bằng sơ đồ cây: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3" y="3886200"/>
            <a:ext cx="9018587" cy="24701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3217</TotalTime>
  <Words>988</Words>
  <Application>Microsoft Office PowerPoint</Application>
  <PresentationFormat>On-screen Show (4:3)</PresentationFormat>
  <Paragraphs>161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NỘI DUNG GHI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VỀ NHÀ</vt:lpstr>
    </vt:vector>
  </TitlesOfParts>
  <Company>http://viet4room.com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HaTran</cp:lastModifiedBy>
  <cp:revision>382</cp:revision>
  <dcterms:created xsi:type="dcterms:W3CDTF">2016-11-26T13:35:55Z</dcterms:created>
  <dcterms:modified xsi:type="dcterms:W3CDTF">2021-10-09T05:46:52Z</dcterms:modified>
</cp:coreProperties>
</file>